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Arima SemiBold"/>
      <p:regular r:id="rId48"/>
      <p:bold r:id="rId49"/>
    </p:embeddedFont>
    <p:embeddedFont>
      <p:font typeface="Arima"/>
      <p:regular r:id="rId50"/>
      <p:bold r:id="rId51"/>
    </p:embeddedFont>
    <p:embeddedFont>
      <p:font typeface="Chiv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C1E3D9-C64E-4E48-A92B-A4FFF2229398}">
  <a:tblStyle styleId="{D0C1E3D9-C64E-4E48-A92B-A4FFF22293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imaSemiBold-regular.fntdata"/><Relationship Id="rId47" Type="http://schemas.openxmlformats.org/officeDocument/2006/relationships/slide" Target="slides/slide42.xml"/><Relationship Id="rId49" Type="http://schemas.openxmlformats.org/officeDocument/2006/relationships/font" Target="fonts/Arima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ima-bold.fntdata"/><Relationship Id="rId50" Type="http://schemas.openxmlformats.org/officeDocument/2006/relationships/font" Target="fonts/Arima-regular.fntdata"/><Relationship Id="rId53" Type="http://schemas.openxmlformats.org/officeDocument/2006/relationships/font" Target="fonts/Chivo-bold.fntdata"/><Relationship Id="rId52" Type="http://schemas.openxmlformats.org/officeDocument/2006/relationships/font" Target="fonts/Chivo-regular.fntdata"/><Relationship Id="rId11" Type="http://schemas.openxmlformats.org/officeDocument/2006/relationships/slide" Target="slides/slide6.xml"/><Relationship Id="rId55" Type="http://schemas.openxmlformats.org/officeDocument/2006/relationships/font" Target="fonts/Chivo-boldItalic.fntdata"/><Relationship Id="rId10" Type="http://schemas.openxmlformats.org/officeDocument/2006/relationships/slide" Target="slides/slide5.xml"/><Relationship Id="rId54" Type="http://schemas.openxmlformats.org/officeDocument/2006/relationships/font" Target="fonts/Chiv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29c1a3d8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29c1a3d8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5543898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5543898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55438987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55438987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55438987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55438987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55438987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55438987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eb3cb82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eb3cb82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55438987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55438987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d4654aa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d4654aa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d4654aa8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d4654aa8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ad4654aa8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ad4654aa8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d4654aa8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d4654aa8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31b3dd27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31b3dd27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da735a0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da735a0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da735a0f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da735a0f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da735a0f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ada735a0f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ada735a0f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ada735a0f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da735a0f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da735a0f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da735a0f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ada735a0f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da735a0f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ada735a0f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da735a0f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da735a0f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da735a0f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da735a0f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da735a0f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da735a0f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36691c3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36691c3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da735a0f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ada735a0f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da735a0f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da735a0f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da735a0f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ada735a0f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ef21d170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aef21d170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da735a0f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da735a0f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da735a0f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ada735a0f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ada735a0f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ada735a0f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ada735a0f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ada735a0f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aef21d170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aef21d170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da735a0f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ada735a0f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eb8885a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eb8885a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ef21d170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aef21d170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ef21d170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ef21d170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31b3dd27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31b3dd27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d4654aa8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d4654aa8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d4654aa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d4654aa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d4654aa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d4654aa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d4654aa8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d4654aa8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55438987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55438987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g trình bày chứa tiêu đề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4" name="Google Shape;54;p13"/>
            <p:cNvPicPr preferRelativeResize="0"/>
            <p:nvPr/>
          </p:nvPicPr>
          <p:blipFill rotWithShape="1">
            <a:blip r:embed="rId3">
              <a:alphaModFix/>
            </a:blip>
            <a:srcRect b="0" l="0" r="6611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8">
            <a:off x="230499" y="2701566"/>
            <a:ext cx="2143151" cy="4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28353">
            <a:off x="5121624" y="-2615510"/>
            <a:ext cx="2143151" cy="441466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041825" y="1179576"/>
            <a:ext cx="5387400" cy="23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35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041725" y="3737613"/>
            <a:ext cx="5387400" cy="45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302F2F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6600325" y="539400"/>
            <a:ext cx="18288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a SemiBold"/>
                <a:ea typeface="Arima SemiBold"/>
                <a:cs typeface="Arima SemiBold"/>
                <a:sym typeface="Arim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4662" t="46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713250" y="539400"/>
            <a:ext cx="7716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12793" l="13163" r="37218" t="0"/>
          <a:stretch/>
        </p:blipFill>
        <p:spPr>
          <a:xfrm flipH="1" rot="1286826">
            <a:off x="-3017770" y="-704599"/>
            <a:ext cx="4002302" cy="395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483536">
            <a:off x="-869244" y="1499155"/>
            <a:ext cx="1715391" cy="393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960900" y="42472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19997" r="21666" t="0"/>
          <a:stretch/>
        </p:blipFill>
        <p:spPr>
          <a:xfrm>
            <a:off x="177550" y="4383375"/>
            <a:ext cx="548698" cy="52909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154750"/>
            <a:ext cx="85206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SUM-CHECK PROTOCOL 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&amp;</a:t>
            </a:r>
            <a:br>
              <a:rPr b="1" lang="en" sz="4000"/>
            </a:br>
            <a:r>
              <a:rPr b="1" lang="en" sz="4000"/>
              <a:t>GKR PROTOCOL</a:t>
            </a:r>
            <a:endParaRPr b="1" sz="4000">
              <a:latin typeface="Arima"/>
              <a:ea typeface="Arima"/>
              <a:cs typeface="Arima"/>
              <a:sym typeface="Arima"/>
            </a:endParaRPr>
          </a:p>
        </p:txBody>
      </p:sp>
      <p:sp>
        <p:nvSpPr>
          <p:cNvPr id="75" name="Google Shape;75;p15"/>
          <p:cNvSpPr txBox="1"/>
          <p:nvPr>
            <p:ph idx="4294967295" type="subTitle"/>
          </p:nvPr>
        </p:nvSpPr>
        <p:spPr>
          <a:xfrm>
            <a:off x="4140150" y="3093325"/>
            <a:ext cx="8637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VanhGer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780875" y="1236225"/>
            <a:ext cx="75873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Verifier checks that:  </a:t>
            </a:r>
            <a:r>
              <a:rPr b="1" i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s1(0) + s1(1) = C (= 12)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?   OK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sends a random value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corresponds to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X1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to prover.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318467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287" y="318468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987900" y="419725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7329050" y="419725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>
            <a:off x="1961675" y="343320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4"/>
          <p:cNvSpPr txBox="1"/>
          <p:nvPr/>
        </p:nvSpPr>
        <p:spPr>
          <a:xfrm>
            <a:off x="4299400" y="348552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2505700" y="31529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182" name="Google Shape;182;p24"/>
          <p:cNvCxnSpPr/>
          <p:nvPr/>
        </p:nvCxnSpPr>
        <p:spPr>
          <a:xfrm rot="10800000">
            <a:off x="1961687" y="3692612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4"/>
          <p:cNvSpPr txBox="1"/>
          <p:nvPr/>
        </p:nvSpPr>
        <p:spPr>
          <a:xfrm>
            <a:off x="5685738" y="3412325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756" y="2188849"/>
            <a:ext cx="4613532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1746" y="1378450"/>
            <a:ext cx="2359654" cy="36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Round2: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s2(X2)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75" y="318467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837" y="318468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990450" y="419725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7331600" y="419725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197" name="Google Shape;197;p25"/>
          <p:cNvCxnSpPr/>
          <p:nvPr/>
        </p:nvCxnSpPr>
        <p:spPr>
          <a:xfrm>
            <a:off x="1964225" y="343320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5"/>
          <p:cNvSpPr txBox="1"/>
          <p:nvPr/>
        </p:nvSpPr>
        <p:spPr>
          <a:xfrm>
            <a:off x="4301950" y="348552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2831775" y="315291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00" name="Google Shape;200;p25"/>
          <p:cNvCxnSpPr/>
          <p:nvPr/>
        </p:nvCxnSpPr>
        <p:spPr>
          <a:xfrm rot="10800000">
            <a:off x="1964237" y="3692612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5"/>
          <p:cNvSpPr txBox="1"/>
          <p:nvPr/>
        </p:nvSpPr>
        <p:spPr>
          <a:xfrm>
            <a:off x="5272388" y="341230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>
            <a:off x="1921175" y="395195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5"/>
          <p:cNvSpPr txBox="1"/>
          <p:nvPr/>
        </p:nvSpPr>
        <p:spPr>
          <a:xfrm>
            <a:off x="2831763" y="366888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0425" y="2057987"/>
            <a:ext cx="3188198" cy="9905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4525" y="1329325"/>
            <a:ext cx="3574500" cy="344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Round2: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Verifier checks that: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b="1" i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s2(0) + s2(1) = s1(R1)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?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sends a random value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corresponds to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X2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to prover.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75" y="317387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837" y="317388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99045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733160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17" name="Google Shape;217;p26"/>
          <p:cNvCxnSpPr/>
          <p:nvPr/>
        </p:nvCxnSpPr>
        <p:spPr>
          <a:xfrm>
            <a:off x="1964225" y="345415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6"/>
          <p:cNvSpPr txBox="1"/>
          <p:nvPr/>
        </p:nvSpPr>
        <p:spPr>
          <a:xfrm>
            <a:off x="4301950" y="347472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2831775" y="31738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20" name="Google Shape;220;p26"/>
          <p:cNvCxnSpPr/>
          <p:nvPr/>
        </p:nvCxnSpPr>
        <p:spPr>
          <a:xfrm rot="10800000">
            <a:off x="1964237" y="3681812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6"/>
          <p:cNvSpPr txBox="1"/>
          <p:nvPr/>
        </p:nvSpPr>
        <p:spPr>
          <a:xfrm>
            <a:off x="5272388" y="340150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22" name="Google Shape;222;p26"/>
          <p:cNvCxnSpPr/>
          <p:nvPr/>
        </p:nvCxnSpPr>
        <p:spPr>
          <a:xfrm>
            <a:off x="1921175" y="394115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6"/>
          <p:cNvSpPr txBox="1"/>
          <p:nvPr/>
        </p:nvSpPr>
        <p:spPr>
          <a:xfrm>
            <a:off x="2831763" y="365808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24" name="Google Shape;224;p26"/>
          <p:cNvCxnSpPr/>
          <p:nvPr/>
        </p:nvCxnSpPr>
        <p:spPr>
          <a:xfrm rot="10800000">
            <a:off x="1961687" y="4218212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6"/>
          <p:cNvSpPr txBox="1"/>
          <p:nvPr/>
        </p:nvSpPr>
        <p:spPr>
          <a:xfrm>
            <a:off x="5272388" y="390920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5">
            <a:alphaModFix/>
          </a:blip>
          <a:srcRect b="0" l="2893" r="0" t="0"/>
          <a:stretch/>
        </p:blipFill>
        <p:spPr>
          <a:xfrm>
            <a:off x="4233250" y="1453300"/>
            <a:ext cx="4134925" cy="708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75" y="2366950"/>
            <a:ext cx="2359654" cy="36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Round3: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s3(X3)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75" y="3195150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837" y="3195162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990450" y="4207725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7331600" y="4207725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39" name="Google Shape;239;p27"/>
          <p:cNvCxnSpPr/>
          <p:nvPr/>
        </p:nvCxnSpPr>
        <p:spPr>
          <a:xfrm>
            <a:off x="1964225" y="3443675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7"/>
          <p:cNvSpPr txBox="1"/>
          <p:nvPr/>
        </p:nvSpPr>
        <p:spPr>
          <a:xfrm>
            <a:off x="4301950" y="3496000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2831775" y="316338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42" name="Google Shape;242;p27"/>
          <p:cNvCxnSpPr/>
          <p:nvPr/>
        </p:nvCxnSpPr>
        <p:spPr>
          <a:xfrm rot="10800000">
            <a:off x="1964237" y="3703087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7"/>
          <p:cNvSpPr txBox="1"/>
          <p:nvPr/>
        </p:nvSpPr>
        <p:spPr>
          <a:xfrm>
            <a:off x="5272388" y="3422775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44" name="Google Shape;244;p27"/>
          <p:cNvCxnSpPr/>
          <p:nvPr/>
        </p:nvCxnSpPr>
        <p:spPr>
          <a:xfrm>
            <a:off x="1921175" y="3962425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7"/>
          <p:cNvSpPr txBox="1"/>
          <p:nvPr/>
        </p:nvSpPr>
        <p:spPr>
          <a:xfrm>
            <a:off x="2831763" y="36793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 rot="10800000">
            <a:off x="1961687" y="4207737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7"/>
          <p:cNvSpPr txBox="1"/>
          <p:nvPr/>
        </p:nvSpPr>
        <p:spPr>
          <a:xfrm>
            <a:off x="5272388" y="3930475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48" name="Google Shape;248;p27"/>
          <p:cNvCxnSpPr/>
          <p:nvPr/>
        </p:nvCxnSpPr>
        <p:spPr>
          <a:xfrm>
            <a:off x="1918625" y="4453675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7"/>
          <p:cNvSpPr txBox="1"/>
          <p:nvPr/>
        </p:nvSpPr>
        <p:spPr>
          <a:xfrm>
            <a:off x="2831775" y="41661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3(X3)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709" y="2128375"/>
            <a:ext cx="5946529" cy="4870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3079" y="1329325"/>
            <a:ext cx="3805947" cy="36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258" name="Google Shape;258;p28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Round3: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Verifier checks that:  </a:t>
            </a:r>
            <a:r>
              <a:rPr b="1" i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s3(0) + s3(1) = s2(R2)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?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320562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287" y="320563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/>
        </p:nvSpPr>
        <p:spPr>
          <a:xfrm>
            <a:off x="98790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732905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1961675" y="345415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8"/>
          <p:cNvSpPr txBox="1"/>
          <p:nvPr/>
        </p:nvSpPr>
        <p:spPr>
          <a:xfrm>
            <a:off x="4299400" y="350647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2829225" y="31738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66" name="Google Shape;266;p28"/>
          <p:cNvCxnSpPr/>
          <p:nvPr/>
        </p:nvCxnSpPr>
        <p:spPr>
          <a:xfrm rot="10800000">
            <a:off x="1961687" y="3713562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8"/>
          <p:cNvSpPr txBox="1"/>
          <p:nvPr/>
        </p:nvSpPr>
        <p:spPr>
          <a:xfrm>
            <a:off x="5269838" y="34332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68" name="Google Shape;268;p28"/>
          <p:cNvCxnSpPr/>
          <p:nvPr/>
        </p:nvCxnSpPr>
        <p:spPr>
          <a:xfrm>
            <a:off x="1918625" y="397290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28"/>
          <p:cNvSpPr txBox="1"/>
          <p:nvPr/>
        </p:nvSpPr>
        <p:spPr>
          <a:xfrm>
            <a:off x="2829213" y="36898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70" name="Google Shape;270;p28"/>
          <p:cNvCxnSpPr/>
          <p:nvPr/>
        </p:nvCxnSpPr>
        <p:spPr>
          <a:xfrm rot="10800000">
            <a:off x="1959137" y="4218212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8"/>
          <p:cNvSpPr txBox="1"/>
          <p:nvPr/>
        </p:nvSpPr>
        <p:spPr>
          <a:xfrm>
            <a:off x="5269838" y="39409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72" name="Google Shape;272;p28"/>
          <p:cNvCxnSpPr/>
          <p:nvPr/>
        </p:nvCxnSpPr>
        <p:spPr>
          <a:xfrm>
            <a:off x="1916075" y="446415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28"/>
          <p:cNvSpPr txBox="1"/>
          <p:nvPr/>
        </p:nvSpPr>
        <p:spPr>
          <a:xfrm>
            <a:off x="2829225" y="41766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3(X3)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5269852" y="4419450"/>
            <a:ext cx="11361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686" y="2222636"/>
            <a:ext cx="4354640" cy="6626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2350" y="1274200"/>
            <a:ext cx="1919675" cy="459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283" name="Google Shape;283;p29"/>
          <p:cNvSpPr txBox="1"/>
          <p:nvPr/>
        </p:nvSpPr>
        <p:spPr>
          <a:xfrm>
            <a:off x="780875" y="1236225"/>
            <a:ext cx="7587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Round3: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Verifier chooses a random value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R3 = 6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checks that:  </a:t>
            </a: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</a:t>
            </a:r>
            <a:r>
              <a:rPr b="1" i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s3(R3) = g(R1, R2, R3)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?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accepts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320562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287" y="320563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/>
        </p:nvSpPr>
        <p:spPr>
          <a:xfrm>
            <a:off x="98790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7329050" y="4218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88" name="Google Shape;288;p29"/>
          <p:cNvCxnSpPr/>
          <p:nvPr/>
        </p:nvCxnSpPr>
        <p:spPr>
          <a:xfrm>
            <a:off x="1961675" y="345415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29"/>
          <p:cNvSpPr txBox="1"/>
          <p:nvPr/>
        </p:nvSpPr>
        <p:spPr>
          <a:xfrm>
            <a:off x="4299400" y="3506475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2829225" y="3173863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1" name="Google Shape;291;p29"/>
          <p:cNvCxnSpPr/>
          <p:nvPr/>
        </p:nvCxnSpPr>
        <p:spPr>
          <a:xfrm rot="10800000">
            <a:off x="1961687" y="3713562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9"/>
          <p:cNvSpPr txBox="1"/>
          <p:nvPr/>
        </p:nvSpPr>
        <p:spPr>
          <a:xfrm>
            <a:off x="5269838" y="34332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R1 = 2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3" name="Google Shape;293;p29"/>
          <p:cNvCxnSpPr/>
          <p:nvPr/>
        </p:nvCxnSpPr>
        <p:spPr>
          <a:xfrm>
            <a:off x="1918625" y="397290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29"/>
          <p:cNvSpPr txBox="1"/>
          <p:nvPr/>
        </p:nvSpPr>
        <p:spPr>
          <a:xfrm>
            <a:off x="2829213" y="36898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2(X2)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5" name="Google Shape;295;p29"/>
          <p:cNvCxnSpPr/>
          <p:nvPr/>
        </p:nvCxnSpPr>
        <p:spPr>
          <a:xfrm rot="10800000">
            <a:off x="1959137" y="4218212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9"/>
          <p:cNvSpPr txBox="1"/>
          <p:nvPr/>
        </p:nvSpPr>
        <p:spPr>
          <a:xfrm>
            <a:off x="5269838" y="3940950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R2 = 3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7" name="Google Shape;297;p29"/>
          <p:cNvCxnSpPr/>
          <p:nvPr/>
        </p:nvCxnSpPr>
        <p:spPr>
          <a:xfrm>
            <a:off x="1916075" y="4464150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29"/>
          <p:cNvSpPr txBox="1"/>
          <p:nvPr/>
        </p:nvSpPr>
        <p:spPr>
          <a:xfrm>
            <a:off x="2829225" y="41766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3(X3)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99" name="Google Shape;299;p29"/>
          <p:cNvCxnSpPr/>
          <p:nvPr/>
        </p:nvCxnSpPr>
        <p:spPr>
          <a:xfrm rot="10800000">
            <a:off x="1916087" y="4705562"/>
            <a:ext cx="52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29"/>
          <p:cNvSpPr txBox="1"/>
          <p:nvPr/>
        </p:nvSpPr>
        <p:spPr>
          <a:xfrm>
            <a:off x="5269852" y="4419450"/>
            <a:ext cx="11361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Accepted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3027" y="2385162"/>
            <a:ext cx="5197298" cy="6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29"/>
          <p:cNvPicPr preferRelativeResize="0"/>
          <p:nvPr/>
        </p:nvPicPr>
        <p:blipFill rotWithShape="1">
          <a:blip r:embed="rId6">
            <a:alphaModFix/>
          </a:blip>
          <a:srcRect b="22354" l="0" r="0" t="21023"/>
          <a:stretch/>
        </p:blipFill>
        <p:spPr>
          <a:xfrm>
            <a:off x="2923037" y="1377800"/>
            <a:ext cx="3619413" cy="36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3" name="Google Shape;303;p29"/>
          <p:cNvCxnSpPr/>
          <p:nvPr/>
        </p:nvCxnSpPr>
        <p:spPr>
          <a:xfrm flipH="1">
            <a:off x="7709100" y="1337075"/>
            <a:ext cx="361500" cy="6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29"/>
          <p:cNvSpPr txBox="1"/>
          <p:nvPr/>
        </p:nvSpPr>
        <p:spPr>
          <a:xfrm>
            <a:off x="7686600" y="921575"/>
            <a:ext cx="145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Final check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481" y="2513712"/>
            <a:ext cx="172717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80875" y="1236225"/>
            <a:ext cx="75873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Completeness error: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Soundness error: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Cost: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959" y="2243950"/>
            <a:ext cx="1604066" cy="471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288" y="1395249"/>
            <a:ext cx="865425" cy="471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5" name="Google Shape;315;p30"/>
          <p:cNvCxnSpPr/>
          <p:nvPr/>
        </p:nvCxnSpPr>
        <p:spPr>
          <a:xfrm flipH="1">
            <a:off x="5745875" y="1794800"/>
            <a:ext cx="578100" cy="33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0"/>
          <p:cNvSpPr txBox="1"/>
          <p:nvPr/>
        </p:nvSpPr>
        <p:spPr>
          <a:xfrm>
            <a:off x="6372150" y="1361150"/>
            <a:ext cx="1698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Schwartz Zippel Lemma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3518" y="3238975"/>
            <a:ext cx="5491657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type="title"/>
          </p:nvPr>
        </p:nvSpPr>
        <p:spPr>
          <a:xfrm>
            <a:off x="713250" y="2109075"/>
            <a:ext cx="77175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GKR</a:t>
            </a:r>
            <a:r>
              <a:rPr lang="en" sz="5000"/>
              <a:t> PROTOCOL</a:t>
            </a:r>
            <a:endParaRPr sz="5000"/>
          </a:p>
        </p:txBody>
      </p:sp>
      <p:sp>
        <p:nvSpPr>
          <p:cNvPr id="324" name="Google Shape;3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</a:t>
            </a:r>
            <a:r>
              <a:rPr lang="en"/>
              <a:t> Protocol</a:t>
            </a:r>
            <a:endParaRPr/>
          </a:p>
        </p:txBody>
      </p:sp>
      <p:sp>
        <p:nvSpPr>
          <p:cNvPr id="330" name="Google Shape;330;p32"/>
          <p:cNvSpPr txBox="1"/>
          <p:nvPr/>
        </p:nvSpPr>
        <p:spPr>
          <a:xfrm>
            <a:off x="780875" y="1236225"/>
            <a:ext cx="32664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As in PLONK, to check the correctness of the circuit, we need to check the Copy Constraints and Gate Constraint.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There is another way to check this correctness, which is using GKR Protocol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25" y="1293376"/>
            <a:ext cx="4139200" cy="2728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38" name="Google Shape;338;p33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First, Prover changes the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o an arithmetic circuit and numbers the layer: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39" name="Google Shape;3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475" y="2826425"/>
            <a:ext cx="3428950" cy="221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199" y="1659150"/>
            <a:ext cx="4517500" cy="691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Contents</a:t>
            </a:r>
            <a:endParaRPr b="1"/>
          </a:p>
        </p:txBody>
      </p:sp>
      <p:grpSp>
        <p:nvGrpSpPr>
          <p:cNvPr id="82" name="Google Shape;82;p16"/>
          <p:cNvGrpSpPr/>
          <p:nvPr/>
        </p:nvGrpSpPr>
        <p:grpSpPr>
          <a:xfrm>
            <a:off x="1426668" y="1446455"/>
            <a:ext cx="2916339" cy="756267"/>
            <a:chOff x="713225" y="1792228"/>
            <a:chExt cx="2328600" cy="640253"/>
          </a:xfrm>
        </p:grpSpPr>
        <p:sp>
          <p:nvSpPr>
            <p:cNvPr id="83" name="Google Shape;83;p16"/>
            <p:cNvSpPr txBox="1"/>
            <p:nvPr/>
          </p:nvSpPr>
          <p:spPr>
            <a:xfrm flipH="1">
              <a:off x="713225" y="1883781"/>
              <a:ext cx="232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Arima SemiBold"/>
                  <a:ea typeface="Arima SemiBold"/>
                  <a:cs typeface="Arima SemiBold"/>
                  <a:sym typeface="Arima SemiBold"/>
                </a:rPr>
                <a:t>Overview</a:t>
              </a:r>
              <a:endParaRPr sz="25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endParaRPr>
            </a:p>
          </p:txBody>
        </p:sp>
        <p:sp>
          <p:nvSpPr>
            <p:cNvPr id="84" name="Google Shape;84;p16"/>
            <p:cNvSpPr txBox="1"/>
            <p:nvPr/>
          </p:nvSpPr>
          <p:spPr>
            <a:xfrm flipH="1">
              <a:off x="713225" y="1792228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sp>
        <p:nvSpPr>
          <p:cNvPr id="85" name="Google Shape;85;p16"/>
          <p:cNvSpPr txBox="1"/>
          <p:nvPr/>
        </p:nvSpPr>
        <p:spPr>
          <a:xfrm flipH="1">
            <a:off x="4799525" y="1557889"/>
            <a:ext cx="2916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GKR Protocol</a:t>
            </a:r>
            <a:endParaRPr sz="2500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3113968" y="3466217"/>
            <a:ext cx="2916339" cy="1301795"/>
            <a:chOff x="2060478" y="3502152"/>
            <a:chExt cx="2328600" cy="1102096"/>
          </a:xfrm>
        </p:grpSpPr>
        <p:sp>
          <p:nvSpPr>
            <p:cNvPr id="87" name="Google Shape;87;p16"/>
            <p:cNvSpPr txBox="1"/>
            <p:nvPr/>
          </p:nvSpPr>
          <p:spPr>
            <a:xfrm flipH="1">
              <a:off x="2060478" y="3502152"/>
              <a:ext cx="2328600" cy="8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Arima SemiBold"/>
                  <a:ea typeface="Arima SemiBold"/>
                  <a:cs typeface="Arima SemiBold"/>
                  <a:sym typeface="Arima SemiBold"/>
                </a:rPr>
                <a:t>Sum-check</a:t>
              </a:r>
              <a:br>
                <a:rPr lang="en" sz="2500">
                  <a:solidFill>
                    <a:schemeClr val="dk1"/>
                  </a:solidFill>
                  <a:latin typeface="Arima SemiBold"/>
                  <a:ea typeface="Arima SemiBold"/>
                  <a:cs typeface="Arima SemiBold"/>
                  <a:sym typeface="Arima SemiBold"/>
                </a:rPr>
              </a:br>
              <a:r>
                <a:rPr lang="en" sz="2500">
                  <a:solidFill>
                    <a:schemeClr val="dk1"/>
                  </a:solidFill>
                  <a:latin typeface="Arima SemiBold"/>
                  <a:ea typeface="Arima SemiBold"/>
                  <a:cs typeface="Arima SemiBold"/>
                  <a:sym typeface="Arima SemiBold"/>
                </a:rPr>
                <a:t>Protocol</a:t>
              </a:r>
              <a:endParaRPr sz="25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 flipH="1">
              <a:off x="2060478" y="4342348"/>
              <a:ext cx="23286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sp>
        <p:nvSpPr>
          <p:cNvPr id="89" name="Google Shape;89;p16"/>
          <p:cNvSpPr txBox="1"/>
          <p:nvPr/>
        </p:nvSpPr>
        <p:spPr>
          <a:xfrm flipH="1">
            <a:off x="2197642" y="2512028"/>
            <a:ext cx="1374300" cy="64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1XXX</a:t>
            </a:r>
            <a:endParaRPr sz="2000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sp>
        <p:nvSpPr>
          <p:cNvPr id="90" name="Google Shape;90;p16"/>
          <p:cNvSpPr txBox="1"/>
          <p:nvPr/>
        </p:nvSpPr>
        <p:spPr>
          <a:xfrm flipH="1">
            <a:off x="3884888" y="2512028"/>
            <a:ext cx="1374300" cy="64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2XXX</a:t>
            </a:r>
            <a:endParaRPr sz="2000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sp>
        <p:nvSpPr>
          <p:cNvPr id="91" name="Google Shape;91;p16"/>
          <p:cNvSpPr txBox="1"/>
          <p:nvPr/>
        </p:nvSpPr>
        <p:spPr>
          <a:xfrm flipH="1">
            <a:off x="5572104" y="2512028"/>
            <a:ext cx="1374300" cy="64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ma SemiBold"/>
                <a:ea typeface="Arima SemiBold"/>
                <a:cs typeface="Arima SemiBold"/>
                <a:sym typeface="Arima SemiBold"/>
              </a:rPr>
              <a:t>3XXX</a:t>
            </a:r>
            <a:endParaRPr sz="2000">
              <a:solidFill>
                <a:schemeClr val="dk1"/>
              </a:solidFill>
              <a:latin typeface="Arima SemiBold"/>
              <a:ea typeface="Arima SemiBold"/>
              <a:cs typeface="Arima SemiBold"/>
              <a:sym typeface="Arima SemiBold"/>
            </a:endParaRPr>
          </a:p>
        </p:txBody>
      </p:sp>
      <p:cxnSp>
        <p:nvCxnSpPr>
          <p:cNvPr id="92" name="Google Shape;92;p16"/>
          <p:cNvCxnSpPr>
            <a:stCxn id="89" idx="0"/>
            <a:endCxn id="84" idx="2"/>
          </p:cNvCxnSpPr>
          <p:nvPr/>
        </p:nvCxnSpPr>
        <p:spPr>
          <a:xfrm rot="10800000">
            <a:off x="2884792" y="2202728"/>
            <a:ext cx="0" cy="30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3" name="Google Shape;93;p16"/>
          <p:cNvCxnSpPr>
            <a:stCxn id="90" idx="2"/>
            <a:endCxn id="87" idx="0"/>
          </p:cNvCxnSpPr>
          <p:nvPr/>
        </p:nvCxnSpPr>
        <p:spPr>
          <a:xfrm>
            <a:off x="4572038" y="3160028"/>
            <a:ext cx="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4" name="Google Shape;94;p16"/>
          <p:cNvCxnSpPr>
            <a:stCxn id="91" idx="0"/>
            <a:endCxn id="95" idx="2"/>
          </p:cNvCxnSpPr>
          <p:nvPr/>
        </p:nvCxnSpPr>
        <p:spPr>
          <a:xfrm rot="10800000">
            <a:off x="6259254" y="2203028"/>
            <a:ext cx="0" cy="30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6" name="Google Shape;96;p16"/>
          <p:cNvCxnSpPr>
            <a:stCxn id="91" idx="3"/>
            <a:endCxn id="90" idx="1"/>
          </p:cNvCxnSpPr>
          <p:nvPr/>
        </p:nvCxnSpPr>
        <p:spPr>
          <a:xfrm rot="10800000">
            <a:off x="5259204" y="2836028"/>
            <a:ext cx="31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>
            <a:stCxn id="90" idx="3"/>
            <a:endCxn id="89" idx="1"/>
          </p:cNvCxnSpPr>
          <p:nvPr/>
        </p:nvCxnSpPr>
        <p:spPr>
          <a:xfrm rot="10800000">
            <a:off x="3571988" y="2836028"/>
            <a:ext cx="31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>
            <a:stCxn id="89" idx="3"/>
          </p:cNvCxnSpPr>
          <p:nvPr/>
        </p:nvCxnSpPr>
        <p:spPr>
          <a:xfrm rot="10800000">
            <a:off x="1884442" y="2836028"/>
            <a:ext cx="31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" name="Google Shape;99;p16"/>
          <p:cNvCxnSpPr>
            <a:endCxn id="91" idx="1"/>
          </p:cNvCxnSpPr>
          <p:nvPr/>
        </p:nvCxnSpPr>
        <p:spPr>
          <a:xfrm rot="10800000">
            <a:off x="6946404" y="2836028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639072" y="4663225"/>
            <a:ext cx="382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47" name="Google Shape;347;p34"/>
          <p:cNvSpPr txBox="1"/>
          <p:nvPr/>
        </p:nvSpPr>
        <p:spPr>
          <a:xfrm>
            <a:off x="747125" y="1222225"/>
            <a:ext cx="22911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Prover computes the output of each gates using roots.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To check the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correctness of this circuit, Prover need to check the correctness of the first layer.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75" y="1329375"/>
            <a:ext cx="4731075" cy="296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55" name="Google Shape;355;p35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defines some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W_i: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function that takes as input a binary gate label, and outputs the corresponding gate’s value at layer i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56" name="Google Shape;3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53" y="2411925"/>
            <a:ext cx="3329646" cy="2088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025" y="2411925"/>
            <a:ext cx="3607675" cy="2088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64" name="Google Shape;364;p36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Using Lagrange interpolation, Prover has: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65" name="Google Shape;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025" y="2097725"/>
            <a:ext cx="3559244" cy="190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25" y="2097725"/>
            <a:ext cx="3678325" cy="190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7" name="Google Shape;36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defines some polynomials: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add_i , mult_i: </a:t>
            </a: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if gate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at layer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computes the sum of gates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at layer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+1: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if gate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at layer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computes the product of gates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at layer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+1: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 else they all = 0.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74" name="Google Shape;3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741" y="2102900"/>
            <a:ext cx="1150509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080" y="3058350"/>
            <a:ext cx="1303796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defines some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add_i , mult_i: </a:t>
            </a: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25" y="2099450"/>
            <a:ext cx="3388850" cy="2155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75" y="2099450"/>
            <a:ext cx="2667925" cy="137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5" name="Google Shape;38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391" name="Google Shape;391;p39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Using Lagrange interpolation and MLE, Prover has: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add_i , mult_i: </a:t>
            </a: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92" name="Google Shape;3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00" y="2102625"/>
            <a:ext cx="2982625" cy="1533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00" y="2102625"/>
            <a:ext cx="3353800" cy="196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00" name="Google Shape;400;p40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250" y="1577275"/>
            <a:ext cx="5941600" cy="1455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239" y="3274125"/>
            <a:ext cx="2287810" cy="1455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0300" y="3274113"/>
            <a:ext cx="2910550" cy="1455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4" name="Google Shape;40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10" name="Google Shape;410;p41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So Prover can compute the value of each gate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z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of layer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11" name="Google Shape;4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138" y="2088000"/>
            <a:ext cx="6979674" cy="789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18" name="Google Shape;418;p42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We see that if Prover has a random gate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ri,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he can evaluate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Wi(ri)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via: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=&gt; Look like sum-check protocol: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19" name="Google Shape;4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425" y="3830088"/>
            <a:ext cx="3356600" cy="769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0" name="Google Shape;4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900" y="1867475"/>
            <a:ext cx="6778200" cy="1016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1" name="Google Shape;42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27" name="Google Shape;427;p43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First, Prover sends a function D: claimed to equal W0.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picks a random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R0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for example R0 = 0 and let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m0 = D(R0).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Now, need to confirm that:  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</a:b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28" name="Google Shape;4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888" y="2265325"/>
            <a:ext cx="1400175" cy="371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000" y="2760000"/>
            <a:ext cx="3237125" cy="196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775" y="3205175"/>
            <a:ext cx="2508950" cy="1198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1" name="Google Shape;43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713250" y="1908000"/>
            <a:ext cx="77175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OVERVIEW</a:t>
            </a:r>
            <a:endParaRPr sz="5000"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37" name="Google Shape;437;p44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With the random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R0 = 0,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compute a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Now, Prover starts sum-check protocol to claim that: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38" name="Google Shape;438;p44"/>
          <p:cNvPicPr preferRelativeResize="0"/>
          <p:nvPr/>
        </p:nvPicPr>
        <p:blipFill rotWithShape="1">
          <a:blip r:embed="rId3">
            <a:alphaModFix/>
          </a:blip>
          <a:srcRect b="0" l="0" r="0" t="62690"/>
          <a:stretch/>
        </p:blipFill>
        <p:spPr>
          <a:xfrm>
            <a:off x="1991550" y="2833717"/>
            <a:ext cx="5160851" cy="434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550" y="2092725"/>
            <a:ext cx="5160850" cy="7337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0" name="Google Shape;44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550" y="3893625"/>
            <a:ext cx="3418904" cy="434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1" name="Google Shape;44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47" name="Google Shape;447;p45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1.1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an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univariate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polynomial: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checks if: s1(0) + s1(1) = 6 ?  OK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choose a random value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X1 = 1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corresponding to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and sends to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176" y="1186600"/>
            <a:ext cx="2582400" cy="349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663" y="2183548"/>
            <a:ext cx="6450675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6365" y="3373622"/>
            <a:ext cx="3011275" cy="469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57" name="Google Shape;457;p46"/>
          <p:cNvSpPr txBox="1"/>
          <p:nvPr/>
        </p:nvSpPr>
        <p:spPr>
          <a:xfrm>
            <a:off x="747125" y="1222225"/>
            <a:ext cx="7649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1.2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an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univariate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polynomial s2(c):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checks if: 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58" name="Google Shape;4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78" y="1222225"/>
            <a:ext cx="2910997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850" y="2159000"/>
            <a:ext cx="3930250" cy="61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0" name="Google Shape;4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587" y="3382700"/>
            <a:ext cx="4666825" cy="984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67" name="Google Shape;467;p47"/>
          <p:cNvSpPr txBox="1"/>
          <p:nvPr/>
        </p:nvSpPr>
        <p:spPr>
          <a:xfrm>
            <a:off x="747125" y="1222225"/>
            <a:ext cx="8202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1.2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Final check: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chooses a random value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X2 = 0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corresponding to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and check: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68" name="Google Shape;4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988" y="2249724"/>
            <a:ext cx="6200025" cy="2000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9" name="Google Shape;46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75" name="Google Shape;475;p48"/>
          <p:cNvSpPr txBox="1"/>
          <p:nvPr/>
        </p:nvSpPr>
        <p:spPr>
          <a:xfrm>
            <a:off x="747125" y="1222225"/>
            <a:ext cx="37863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Note that to compute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add0, mult0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Verifier only needs to indicate to layer 1.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But to evaluate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W1(0), W1(1),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Verifier needs to compute layer 1, and 2, ….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So we need to reduce from evaluating from 2 points to 1.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76" name="Google Shape;4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184" y="1133700"/>
            <a:ext cx="5110792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000" y="2166626"/>
            <a:ext cx="3836974" cy="2191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8" name="Google Shape;47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84" name="Google Shape;484;p49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1.3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Let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be the line that: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 a polynomial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q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mean the restriction of W1 in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l.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85" name="Google Shape;4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746" y="1951525"/>
            <a:ext cx="2506503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374" y="3345250"/>
            <a:ext cx="2637100" cy="820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7" name="Google Shape;48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493" name="Google Shape;493;p50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1.3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instead of evaluating W1(0) and W1(1), Verifier can use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q(0)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q(1).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 accepts.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94" name="Google Shape;4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413" y="2335350"/>
            <a:ext cx="4729175" cy="133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01" name="Google Shape;501;p51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2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To verify that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q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is actually the restriction of W1 in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l, Verifier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choose a random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r*: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02" name="Google Shape;5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50" y="2658275"/>
            <a:ext cx="3771900" cy="1200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3" name="Google Shape;5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475" y="2569475"/>
            <a:ext cx="2960850" cy="1377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2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Prover can apply sum-check protocol with verifier to check.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11" name="Google Shape;5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425" y="2554200"/>
            <a:ext cx="2960850" cy="1377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56" y="2437250"/>
            <a:ext cx="3250569" cy="2037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19" name="Google Shape;519;p53"/>
          <p:cNvSpPr txBox="1"/>
          <p:nvPr/>
        </p:nvSpPr>
        <p:spPr>
          <a:xfrm>
            <a:off x="747125" y="1222225"/>
            <a:ext cx="31353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3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20" name="Google Shape;5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25" y="3072975"/>
            <a:ext cx="3495675" cy="11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13" y="1936688"/>
            <a:ext cx="3286125" cy="1076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2" name="Google Shape;52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900" y="1643100"/>
            <a:ext cx="3996251" cy="2512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3" name="Google Shape;52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1236876"/>
            <a:ext cx="7717498" cy="21929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29" name="Google Shape;529;p54"/>
          <p:cNvSpPr txBox="1"/>
          <p:nvPr/>
        </p:nvSpPr>
        <p:spPr>
          <a:xfrm>
            <a:off x="747125" y="1222225"/>
            <a:ext cx="31353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 3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Then,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can accept or reject.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30" name="Google Shape;5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625" y="1621625"/>
            <a:ext cx="3946100" cy="2481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1" name="Google Shape;53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GKR Protocol</a:t>
            </a:r>
            <a:endParaRPr/>
          </a:p>
        </p:txBody>
      </p:sp>
      <p:sp>
        <p:nvSpPr>
          <p:cNvPr id="537" name="Google Shape;537;p55"/>
          <p:cNvSpPr txBox="1"/>
          <p:nvPr/>
        </p:nvSpPr>
        <p:spPr>
          <a:xfrm>
            <a:off x="747125" y="1222225"/>
            <a:ext cx="76836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V’s runtime: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P’s runtime: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	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38" name="Google Shape;5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625" y="2354263"/>
            <a:ext cx="2322602" cy="434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9" name="Google Shape;5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488" y="3351550"/>
            <a:ext cx="626876" cy="434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0" name="Google Shape;54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56"/>
          <p:cNvSpPr txBox="1"/>
          <p:nvPr>
            <p:ph type="title"/>
          </p:nvPr>
        </p:nvSpPr>
        <p:spPr>
          <a:xfrm>
            <a:off x="1628550" y="1189350"/>
            <a:ext cx="5886900" cy="17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Thank for your listening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833825" y="1513650"/>
            <a:ext cx="74763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aphicFrame>
        <p:nvGraphicFramePr>
          <p:cNvPr id="120" name="Google Shape;120;p19"/>
          <p:cNvGraphicFramePr/>
          <p:nvPr/>
        </p:nvGraphicFramePr>
        <p:xfrm>
          <a:off x="952500" y="145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{D0C1E3D9-C64E-4E48-A92B-A4FFF2229398}</a:tableStyleId>
              </a:tblPr>
              <a:tblGrid>
                <a:gridCol w="1809750"/>
                <a:gridCol w="2454425"/>
                <a:gridCol w="1165075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Polynomial IOP approaches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Polynomial Commitment Approaches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SNARK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Applications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IPs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FRI-based (multilinear) polynomial commitments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Virgo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THUBA DAO,</a:t>
                      </a:r>
                      <a:br>
                        <a:rPr lang="en" sz="1600"/>
                      </a:br>
                      <a:r>
                        <a:rPr lang="en" sz="1600"/>
                        <a:t>PolyHedra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IPs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Bulletproofs, Hyrax-commit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Hyrax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IPs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KZG-based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zk-vSQL and Libra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713250" y="1908000"/>
            <a:ext cx="77175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SUM-CHECK PROTOCOL</a:t>
            </a:r>
            <a:endParaRPr sz="5000"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780875" y="1236225"/>
            <a:ext cx="7582200" cy="3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Purpose: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Suppose we are given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v-variate polynomial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g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defined over a finite field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provides this sum for verifier: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Verify:  O(2＾v): slow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			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11661" l="0" r="0" t="17915"/>
          <a:stretch/>
        </p:blipFill>
        <p:spPr>
          <a:xfrm>
            <a:off x="2773212" y="2373000"/>
            <a:ext cx="3356600" cy="542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475" y="2976100"/>
            <a:ext cx="3973374" cy="1434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6676" y="1662625"/>
            <a:ext cx="2349675" cy="424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778325" y="1232225"/>
            <a:ext cx="75873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Example:</a:t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First, Prover sends a value C claimed to equal the value H.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50" y="3253625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312" y="3253637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987925" y="4266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7329075" y="4266200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>
            <a:off x="2132750" y="4067350"/>
            <a:ext cx="51183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2"/>
          <p:cNvSpPr txBox="1"/>
          <p:nvPr/>
        </p:nvSpPr>
        <p:spPr>
          <a:xfrm>
            <a:off x="4247000" y="3659125"/>
            <a:ext cx="8898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 = 12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0675" y="1879950"/>
            <a:ext cx="4282600" cy="733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Sum-check Protocol</a:t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780875" y="1236225"/>
            <a:ext cx="75873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How it works: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Round1: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-"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 sends an univariate polynomial </a:t>
            </a: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to Verifier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 	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75" y="3178700"/>
            <a:ext cx="1183350" cy="1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837" y="3178712"/>
            <a:ext cx="1183350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990450" y="4191275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Prover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7331600" y="4191275"/>
            <a:ext cx="889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Verifier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162" name="Google Shape;162;p23"/>
          <p:cNvCxnSpPr/>
          <p:nvPr/>
        </p:nvCxnSpPr>
        <p:spPr>
          <a:xfrm>
            <a:off x="1964225" y="3427225"/>
            <a:ext cx="530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3"/>
          <p:cNvSpPr txBox="1"/>
          <p:nvPr/>
        </p:nvSpPr>
        <p:spPr>
          <a:xfrm>
            <a:off x="4301950" y="3479550"/>
            <a:ext cx="105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4098275" y="3117838"/>
            <a:ext cx="952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s1(X1)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4354275" y="3605150"/>
            <a:ext cx="481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701" y="2162325"/>
            <a:ext cx="4815000" cy="8224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375" y="1329325"/>
            <a:ext cx="4057650" cy="390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áng nhẹ 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